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jpg"/><Relationship Id="rId4" Type="http://schemas.openxmlformats.org/officeDocument/2006/relationships/image" Target="../media/image03.jpg"/><Relationship Id="rId5" Type="http://schemas.openxmlformats.org/officeDocument/2006/relationships/image" Target="../media/image06.jp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Relationship Id="rId5" Type="http://schemas.openxmlformats.org/officeDocument/2006/relationships/image" Target="../media/image09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428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Privacy Policy Snapshot Challenge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1036525"/>
            <a:ext cx="4857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            </a:t>
            </a: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800" y="1036525"/>
            <a:ext cx="414600" cy="4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6525" y="1090073"/>
            <a:ext cx="2777700" cy="3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5">
            <a:alphaModFix/>
          </a:blip>
          <a:srcRect b="0" l="7783" r="0" t="0"/>
          <a:stretch/>
        </p:blipFill>
        <p:spPr>
          <a:xfrm>
            <a:off x="0" y="1735799"/>
            <a:ext cx="9144000" cy="3407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idx="4294967295" type="title"/>
          </p:nvPr>
        </p:nvSpPr>
        <p:spPr>
          <a:xfrm>
            <a:off x="388650" y="1735800"/>
            <a:ext cx="8366700" cy="290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Mission statement: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Empower consumers in the management of their privacy.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97350" y="-31125"/>
            <a:ext cx="8596800" cy="61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Lessons &amp; Directions (Survey</a:t>
            </a:r>
            <a:r>
              <a:rPr lang="en"/>
              <a:t>,</a:t>
            </a:r>
            <a:r>
              <a:rPr lang="en"/>
              <a:t> Focus Group)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97200" y="514350"/>
            <a:ext cx="8881800" cy="1129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Advantages of This Tool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600">
                <a:solidFill>
                  <a:srgbClr val="FFFFFF"/>
                </a:solidFill>
              </a:rPr>
              <a:t>Practical for developers without legal staff to create privacy policy.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600">
                <a:solidFill>
                  <a:srgbClr val="FFFFFF"/>
                </a:solidFill>
              </a:rPr>
              <a:t>Something that is custom-made and reliable, and saves money and time.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600">
                <a:solidFill>
                  <a:srgbClr val="FFFFFF"/>
                </a:solidFill>
              </a:rPr>
              <a:t>For users, visually engaging, easy to read, and informative.</a:t>
            </a:r>
          </a:p>
        </p:txBody>
      </p:sp>
      <p:cxnSp>
        <p:nvCxnSpPr>
          <p:cNvPr id="262" name="Shape 262"/>
          <p:cNvCxnSpPr/>
          <p:nvPr/>
        </p:nvCxnSpPr>
        <p:spPr>
          <a:xfrm rot="10800000">
            <a:off x="509400" y="4555925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263" name="Shape 263"/>
          <p:cNvSpPr txBox="1"/>
          <p:nvPr>
            <p:ph idx="1" type="body"/>
          </p:nvPr>
        </p:nvSpPr>
        <p:spPr>
          <a:xfrm>
            <a:off x="97200" y="1735850"/>
            <a:ext cx="5203200" cy="26484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Version 2.0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600">
                <a:solidFill>
                  <a:srgbClr val="FFFFFF"/>
                </a:solidFill>
              </a:rPr>
              <a:t>To make the</a:t>
            </a:r>
            <a:r>
              <a:rPr b="1" lang="en" sz="1600">
                <a:solidFill>
                  <a:srgbClr val="FFFFFF"/>
                </a:solidFill>
              </a:rPr>
              <a:t> scoring system more clear</a:t>
            </a:r>
            <a:r>
              <a:rPr lang="en" sz="1600">
                <a:solidFill>
                  <a:srgbClr val="FFFFFF"/>
                </a:solidFill>
              </a:rPr>
              <a:t>, add the color key at the top instead of the bottom.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600">
                <a:solidFill>
                  <a:srgbClr val="FFFFFF"/>
                </a:solidFill>
              </a:rPr>
              <a:t>To </a:t>
            </a:r>
            <a:r>
              <a:rPr b="1" lang="en" sz="1600">
                <a:solidFill>
                  <a:srgbClr val="FFFFFF"/>
                </a:solidFill>
              </a:rPr>
              <a:t>improve desktop navigation</a:t>
            </a:r>
            <a:r>
              <a:rPr lang="en" sz="1600">
                <a:solidFill>
                  <a:srgbClr val="FFFFFF"/>
                </a:solidFill>
              </a:rPr>
              <a:t>, add an arrow to go back to the top.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b="1" lang="en" sz="1600">
                <a:solidFill>
                  <a:srgbClr val="FFFFFF"/>
                </a:solidFill>
              </a:rPr>
              <a:t>Soften the scores</a:t>
            </a:r>
            <a:r>
              <a:rPr lang="en" sz="1600">
                <a:solidFill>
                  <a:srgbClr val="FFFFFF"/>
                </a:solidFill>
              </a:rPr>
              <a:t>, to make the privacy policy more attractive for developers. Remove the overall score and change the red warning to an orange one.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" sz="1600">
                <a:solidFill>
                  <a:srgbClr val="FFFFFF"/>
                </a:solidFill>
              </a:rPr>
              <a:t>Adjust font styles and sizes to make </a:t>
            </a:r>
            <a:r>
              <a:rPr b="1" lang="en" sz="1600">
                <a:solidFill>
                  <a:srgbClr val="FFFFFF"/>
                </a:solidFill>
              </a:rPr>
              <a:t>content grouping intuitive</a:t>
            </a:r>
            <a:r>
              <a:rPr lang="en" sz="16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5380250" y="1745062"/>
            <a:ext cx="3688200" cy="26391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Version 3.0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600">
                <a:solidFill>
                  <a:srgbClr val="000000"/>
                </a:solidFill>
              </a:rPr>
              <a:t>Incorporate a template for </a:t>
            </a:r>
            <a:r>
              <a:rPr b="1" lang="en" sz="1600">
                <a:solidFill>
                  <a:srgbClr val="000000"/>
                </a:solidFill>
              </a:rPr>
              <a:t>generating the full privacy policy</a:t>
            </a:r>
            <a:r>
              <a:rPr lang="en" sz="1600">
                <a:solidFill>
                  <a:srgbClr val="000000"/>
                </a:solidFill>
              </a:rPr>
              <a:t> (accessible at the bottom).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b="1" lang="en" sz="1600">
                <a:solidFill>
                  <a:srgbClr val="000000"/>
                </a:solidFill>
              </a:rPr>
              <a:t>Better balance benefits</a:t>
            </a:r>
            <a:r>
              <a:rPr lang="en" sz="1600">
                <a:solidFill>
                  <a:srgbClr val="000000"/>
                </a:solidFill>
              </a:rPr>
              <a:t> to users (understanding privacy concerns) and benefits to developers (easy privacy policy generator that does not devalue the app’s practices).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97350" y="4451125"/>
            <a:ext cx="8971200" cy="6165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Optimal Definitions for Users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lang="en" sz="1600">
                <a:solidFill>
                  <a:srgbClr val="666666"/>
                </a:solidFill>
              </a:rPr>
              <a:t>We tested </a:t>
            </a:r>
            <a:r>
              <a:rPr b="1" lang="en" sz="1600">
                <a:solidFill>
                  <a:srgbClr val="666666"/>
                </a:solidFill>
              </a:rPr>
              <a:t>four definitions for each key term </a:t>
            </a:r>
            <a:r>
              <a:rPr lang="en" sz="1600">
                <a:solidFill>
                  <a:srgbClr val="666666"/>
                </a:solidFill>
              </a:rPr>
              <a:t>to determine which were most user-friendly.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81200" y="1792200"/>
            <a:ext cx="2896800" cy="3231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There is a broad range of new </a:t>
            </a:r>
            <a:r>
              <a:rPr lang="en" sz="2400">
                <a:solidFill>
                  <a:srgbClr val="FFFFFF"/>
                </a:solidFill>
              </a:rPr>
              <a:t>consumer health technologies</a:t>
            </a:r>
            <a:r>
              <a:rPr b="1" lang="en" sz="2400">
                <a:solidFill>
                  <a:srgbClr val="FFFFFF"/>
                </a:solidFill>
              </a:rPr>
              <a:t> that collect and manage people’s information.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3097825" y="1792200"/>
            <a:ext cx="3277200" cy="3231300"/>
          </a:xfrm>
          <a:prstGeom prst="rect">
            <a:avLst/>
          </a:prstGeom>
          <a:solidFill>
            <a:srgbClr val="96F4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Most people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are unaware of how their information is being used, because: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Privacy policies are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lengthy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not being read, and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Privacy policies are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too technical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difficult to understand.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6447150" y="1792200"/>
            <a:ext cx="2569200" cy="1152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There is </a:t>
            </a:r>
            <a:r>
              <a:rPr i="1" lang="en" sz="1500">
                <a:latin typeface="Roboto"/>
                <a:ea typeface="Roboto"/>
                <a:cs typeface="Roboto"/>
                <a:sym typeface="Roboto"/>
              </a:rPr>
              <a:t>not an easy way of comparing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privacy policies among different apps.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6447300" y="3015300"/>
            <a:ext cx="2569200" cy="200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Developers are not familiar with privacy policies and their technicalities.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6" name="Shape 8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 wizard that will help developers generate the privacy policies they need for their apps, with a strong focus in the </a:t>
            </a:r>
            <a:r>
              <a:rPr b="1" lang="en" sz="3000"/>
              <a:t>consumer</a:t>
            </a:r>
            <a:r>
              <a:rPr lang="en" sz="2400"/>
              <a:t>, to make sure they understand how their information is being managed.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4294967295" type="title"/>
          </p:nvPr>
        </p:nvSpPr>
        <p:spPr>
          <a:xfrm>
            <a:off x="311700" y="296300"/>
            <a:ext cx="8520600" cy="10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The team</a:t>
            </a:r>
          </a:p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1600"/>
              <a:t>Technology lovers who have been working in Health IT for over a decade</a:t>
            </a:r>
          </a:p>
        </p:txBody>
      </p:sp>
      <p:pic>
        <p:nvPicPr>
          <p:cNvPr descr="fede.jpg" id="95" name="Shape 9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15925" y="15916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ruso.jpeg" id="96" name="Shape 9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1876667" y="15917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marina.jpeg" id="97" name="Shape 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2428" y="1591607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idx="4294967295" type="title"/>
          </p:nvPr>
        </p:nvSpPr>
        <p:spPr>
          <a:xfrm>
            <a:off x="-73075" y="3428794"/>
            <a:ext cx="2022300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Federico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Tarantini</a:t>
            </a:r>
          </a:p>
        </p:txBody>
      </p:sp>
      <p:sp>
        <p:nvSpPr>
          <p:cNvPr id="99" name="Shape 99"/>
          <p:cNvSpPr txBox="1"/>
          <p:nvPr>
            <p:ph idx="4294967295" type="body"/>
          </p:nvPr>
        </p:nvSpPr>
        <p:spPr>
          <a:xfrm>
            <a:off x="-73075" y="3953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Software Specialist</a:t>
            </a:r>
          </a:p>
        </p:txBody>
      </p:sp>
      <p:sp>
        <p:nvSpPr>
          <p:cNvPr id="100" name="Shape 100"/>
          <p:cNvSpPr txBox="1"/>
          <p:nvPr>
            <p:ph idx="4294967295" type="title"/>
          </p:nvPr>
        </p:nvSpPr>
        <p:spPr>
          <a:xfrm>
            <a:off x="1687667" y="3428794"/>
            <a:ext cx="2022300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Carlos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Cucurullo</a:t>
            </a:r>
          </a:p>
        </p:txBody>
      </p:sp>
      <p:sp>
        <p:nvSpPr>
          <p:cNvPr id="101" name="Shape 101"/>
          <p:cNvSpPr txBox="1"/>
          <p:nvPr>
            <p:ph idx="4294967295" type="title"/>
          </p:nvPr>
        </p:nvSpPr>
        <p:spPr>
          <a:xfrm>
            <a:off x="5353428" y="3428794"/>
            <a:ext cx="2022300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Marina Komarovsky</a:t>
            </a:r>
          </a:p>
        </p:txBody>
      </p:sp>
      <p:sp>
        <p:nvSpPr>
          <p:cNvPr id="102" name="Shape 102"/>
          <p:cNvSpPr txBox="1"/>
          <p:nvPr>
            <p:ph idx="4294967295" type="body"/>
          </p:nvPr>
        </p:nvSpPr>
        <p:spPr>
          <a:xfrm>
            <a:off x="1687667" y="3953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UX &amp; Design Specialist</a:t>
            </a:r>
          </a:p>
        </p:txBody>
      </p:sp>
      <p:sp>
        <p:nvSpPr>
          <p:cNvPr id="103" name="Shape 103"/>
          <p:cNvSpPr txBox="1"/>
          <p:nvPr>
            <p:ph idx="4294967295" type="body"/>
          </p:nvPr>
        </p:nvSpPr>
        <p:spPr>
          <a:xfrm>
            <a:off x="5353428" y="3953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Research Specialist</a:t>
            </a:r>
          </a:p>
        </p:txBody>
      </p:sp>
      <p:pic>
        <p:nvPicPr>
          <p:cNvPr descr="Captura de pantalla 2017-04-06 a las 11.51.27 a.m..png" id="104" name="Shape 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9389" y="15916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idx="4294967295" type="title"/>
          </p:nvPr>
        </p:nvSpPr>
        <p:spPr>
          <a:xfrm>
            <a:off x="7190389" y="3428794"/>
            <a:ext cx="2022300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Lionel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Cuevas</a:t>
            </a:r>
          </a:p>
        </p:txBody>
      </p:sp>
      <p:sp>
        <p:nvSpPr>
          <p:cNvPr id="106" name="Shape 106"/>
          <p:cNvSpPr txBox="1"/>
          <p:nvPr>
            <p:ph idx="4294967295" type="body"/>
          </p:nvPr>
        </p:nvSpPr>
        <p:spPr>
          <a:xfrm>
            <a:off x="7190389" y="3953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Software Specialist</a:t>
            </a:r>
          </a:p>
        </p:txBody>
      </p:sp>
      <p:pic>
        <p:nvPicPr>
          <p:cNvPr descr="Captura de pantalla 2017-04-06 a las 10.33.35 a.m..png" id="107" name="Shape 107"/>
          <p:cNvPicPr preferRelativeResize="0"/>
          <p:nvPr/>
        </p:nvPicPr>
        <p:blipFill rotWithShape="1">
          <a:blip r:embed="rId7">
            <a:alphaModFix/>
          </a:blip>
          <a:srcRect b="0" l="5626" r="5634" t="0"/>
          <a:stretch/>
        </p:blipFill>
        <p:spPr>
          <a:xfrm>
            <a:off x="3713628" y="1591607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idx="4294967295" type="title"/>
          </p:nvPr>
        </p:nvSpPr>
        <p:spPr>
          <a:xfrm>
            <a:off x="3524628" y="3428794"/>
            <a:ext cx="2022300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Yanina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Libenson</a:t>
            </a:r>
          </a:p>
        </p:txBody>
      </p:sp>
      <p:sp>
        <p:nvSpPr>
          <p:cNvPr id="109" name="Shape 109"/>
          <p:cNvSpPr txBox="1"/>
          <p:nvPr>
            <p:ph idx="4294967295" type="body"/>
          </p:nvPr>
        </p:nvSpPr>
        <p:spPr>
          <a:xfrm>
            <a:off x="3524628" y="3953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Project Manager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460950" y="1622750"/>
            <a:ext cx="31140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24292E"/>
                </a:solidFill>
              </a:rPr>
              <a:t>[Requirements]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Install node and npm</a:t>
            </a:r>
          </a:p>
          <a:p>
            <a:pPr indent="-76200" lvl="0" marL="4572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24292E"/>
              </a:buClr>
              <a:buSzPct val="100000"/>
            </a:pPr>
            <a:r>
              <a:rPr lang="en" sz="1200">
                <a:solidFill>
                  <a:srgbClr val="24292E"/>
                </a:solidFill>
              </a:rPr>
              <a:t>node version +v6.10.1</a:t>
            </a:r>
          </a:p>
          <a:p>
            <a:pPr indent="-76200" lvl="0" marL="457200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Clr>
                <a:srgbClr val="24292E"/>
              </a:buClr>
              <a:buSzPct val="100000"/>
            </a:pPr>
            <a:r>
              <a:rPr lang="en" sz="1200">
                <a:solidFill>
                  <a:srgbClr val="24292E"/>
                </a:solidFill>
              </a:rPr>
              <a:t>npm version +v3.10.10</a:t>
            </a:r>
          </a:p>
          <a:p>
            <a:pPr indent="-76200" lvl="0" marL="457200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Clr>
                <a:srgbClr val="24292E"/>
              </a:buClr>
              <a:buSzPct val="100000"/>
            </a:pPr>
            <a:r>
              <a:rPr lang="en" sz="1200">
                <a:solidFill>
                  <a:srgbClr val="24292E"/>
                </a:solidFill>
              </a:rPr>
              <a:t>yarn (optional)</a:t>
            </a:r>
          </a:p>
          <a:p>
            <a:pPr indent="0" lvl="0" marL="0" rtl="0"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24292E"/>
                </a:solidFill>
              </a:rPr>
              <a:t>[Installation]</a:t>
            </a:r>
          </a:p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git clone git@github.com:NewWaveWeb/pps.git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60950" y="1012175"/>
            <a:ext cx="62850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24292E"/>
                </a:solidFill>
              </a:rPr>
              <a:t>A command-line application with a wizard to generate the Privacy Policy Snapshot</a:t>
            </a:r>
            <a:r>
              <a:rPr b="1" lang="en" sz="1200">
                <a:solidFill>
                  <a:srgbClr val="24292E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7321375" y="1664150"/>
            <a:ext cx="18225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24292E"/>
                </a:solidFill>
              </a:rPr>
              <a:t>[Usage]</a:t>
            </a:r>
          </a:p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086B3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cd</a:t>
            </a: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pps/ </a:t>
            </a:r>
            <a:r>
              <a:rPr lang="en" sz="1000">
                <a:solidFill>
                  <a:srgbClr val="969896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# Enter pps folder</a:t>
            </a:r>
            <a:b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npm install </a:t>
            </a:r>
            <a:r>
              <a:rPr lang="en" sz="1000">
                <a:solidFill>
                  <a:srgbClr val="969896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# Install Dependencies with npm install or yarn</a:t>
            </a:r>
            <a:b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npm start </a:t>
            </a:r>
            <a:r>
              <a:rPr lang="en" sz="1000">
                <a:solidFill>
                  <a:srgbClr val="969896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# Run the app</a:t>
            </a:r>
            <a:b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i="1"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or</a:t>
            </a:r>
            <a:b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node src/index.js</a:t>
            </a: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460950" y="26100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Developers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37578" t="0"/>
          <a:stretch/>
        </p:blipFill>
        <p:spPr>
          <a:xfrm>
            <a:off x="3123225" y="1767350"/>
            <a:ext cx="3958577" cy="32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775" y="1332250"/>
            <a:ext cx="3616675" cy="36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460950" y="18267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Consumers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60950" y="935975"/>
            <a:ext cx="76482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24292E"/>
                </a:solidFill>
              </a:rPr>
              <a:t>An easy-to-understand, easy-to-navigate mobile-responsive Privacy Policy.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6654000" y="1640362"/>
            <a:ext cx="24900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Color-coded scoring system to bring attention to warnings consumers need to be aware of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ADA Compliant:</a:t>
            </a: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Textures for people suffering from color-blindness</a:t>
            </a:r>
          </a:p>
          <a:p>
            <a: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Text-to-speech ready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Easy to navigate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Easy to understand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Mobile-responsive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Easy-to-access concept definitions</a:t>
            </a:r>
          </a:p>
        </p:txBody>
      </p:sp>
      <p:grpSp>
        <p:nvGrpSpPr>
          <p:cNvPr id="127" name="Shape 127"/>
          <p:cNvGrpSpPr/>
          <p:nvPr/>
        </p:nvGrpSpPr>
        <p:grpSpPr>
          <a:xfrm>
            <a:off x="221460" y="1379064"/>
            <a:ext cx="4479567" cy="3674083"/>
            <a:chOff x="221460" y="1379064"/>
            <a:chExt cx="4479567" cy="3674083"/>
          </a:xfrm>
        </p:grpSpPr>
        <p:pic>
          <p:nvPicPr>
            <p:cNvPr id="128" name="Shape 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1460" y="1379064"/>
              <a:ext cx="4479567" cy="3674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Shape 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7587" y="1534625"/>
              <a:ext cx="4307302" cy="26213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Shape 130"/>
          <p:cNvPicPr preferRelativeResize="0"/>
          <p:nvPr/>
        </p:nvPicPr>
        <p:blipFill rotWithShape="1">
          <a:blip r:embed="rId6">
            <a:alphaModFix/>
          </a:blip>
          <a:srcRect b="20616" l="0" r="0" t="0"/>
          <a:stretch/>
        </p:blipFill>
        <p:spPr>
          <a:xfrm>
            <a:off x="5041975" y="1746000"/>
            <a:ext cx="1564275" cy="280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35" name="Shape 135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title"/>
          </p:nvPr>
        </p:nvSpPr>
        <p:spPr>
          <a:xfrm>
            <a:off x="246700" y="667675"/>
            <a:ext cx="4934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Consumer Testing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User Surveys 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-"/>
            </a:pPr>
            <a:r>
              <a:rPr lang="en" sz="2400"/>
              <a:t>8 surveys completed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-"/>
            </a:pPr>
            <a:r>
              <a:rPr lang="en" sz="2400"/>
              <a:t>10 multiple choice, open ended, and Likert scale items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-"/>
            </a:pPr>
            <a:r>
              <a:rPr lang="en" sz="2400"/>
              <a:t>Respondents were men and women ages 24-65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Focus Group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-"/>
            </a:pPr>
            <a:r>
              <a:rPr lang="en" sz="2400"/>
              <a:t>10-Member focus group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-"/>
            </a:pPr>
            <a:r>
              <a:rPr lang="en" sz="2400"/>
              <a:t>Participants were executives, developers, and marketers</a:t>
            </a:r>
          </a:p>
        </p:txBody>
      </p:sp>
      <p:grpSp>
        <p:nvGrpSpPr>
          <p:cNvPr id="137" name="Shape 137"/>
          <p:cNvGrpSpPr/>
          <p:nvPr/>
        </p:nvGrpSpPr>
        <p:grpSpPr>
          <a:xfrm>
            <a:off x="5491493" y="879944"/>
            <a:ext cx="3307407" cy="3307407"/>
            <a:chOff x="5212393" y="864519"/>
            <a:chExt cx="3307407" cy="3307407"/>
          </a:xfrm>
        </p:grpSpPr>
        <p:sp>
          <p:nvSpPr>
            <p:cNvPr id="138" name="Shape 138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0" y="4037525"/>
            <a:ext cx="91440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Provided with ten categories of health information that may be used in a health application, users felt most strongly about the </a:t>
            </a:r>
            <a:r>
              <a:rPr b="1"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privacy of test results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(75%),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followed by the privacy of </a:t>
            </a:r>
            <a:r>
              <a:rPr b="1"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diagnoses, medications, and insurance information (62.5% each)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243" name="Shape 2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Perspectives on Data Privacy (Survey)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1692100" y="1760550"/>
            <a:ext cx="2721300" cy="131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75%</a:t>
            </a:r>
            <a:r>
              <a:rPr lang="en" sz="1600"/>
              <a:t> of users never review the privacy policy before using an application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0" y="3218800"/>
            <a:ext cx="9144000" cy="7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Top concerns about privacy of health information when using an app were that it </a:t>
            </a:r>
            <a:r>
              <a:rPr b="1" lang="en" sz="1600"/>
              <a:t>may be sold</a:t>
            </a:r>
            <a:r>
              <a:rPr lang="en" sz="1600"/>
              <a:t> </a:t>
            </a:r>
            <a:r>
              <a:rPr b="1" lang="en" sz="1600"/>
              <a:t>(62.5%)</a:t>
            </a:r>
            <a:r>
              <a:rPr lang="en" sz="1600"/>
              <a:t> and that privacy </a:t>
            </a:r>
            <a:r>
              <a:rPr b="1" lang="en" sz="1600"/>
              <a:t>may be compromised during transmission (50%)</a:t>
            </a:r>
            <a:r>
              <a:rPr lang="en" sz="1600"/>
              <a:t>.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62" y="1741825"/>
            <a:ext cx="14573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137" y="1709725"/>
            <a:ext cx="13430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>
            <p:ph idx="1" type="body"/>
          </p:nvPr>
        </p:nvSpPr>
        <p:spPr>
          <a:xfrm>
            <a:off x="6105925" y="1760550"/>
            <a:ext cx="2721300" cy="131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50</a:t>
            </a:r>
            <a:r>
              <a:rPr lang="en" sz="2400"/>
              <a:t>%</a:t>
            </a:r>
            <a:r>
              <a:rPr lang="en" sz="1600"/>
              <a:t> of users expressed that the privacy policy is usually long, boring, time-consuming, or difficult.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Experience Using Privacy Policy (Survey)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37050" y="1769975"/>
            <a:ext cx="5580900" cy="32316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000000"/>
                </a:solidFill>
              </a:rPr>
              <a:t>Highlights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87.5%</a:t>
            </a:r>
            <a:r>
              <a:rPr lang="en" sz="1600">
                <a:solidFill>
                  <a:srgbClr val="000000"/>
                </a:solidFill>
              </a:rPr>
              <a:t> of users found the visual presentation of the information clear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75% </a:t>
            </a:r>
            <a:r>
              <a:rPr lang="en" sz="1600">
                <a:solidFill>
                  <a:srgbClr val="000000"/>
                </a:solidFill>
              </a:rPr>
              <a:t>of users indicated that:</a:t>
            </a:r>
          </a:p>
          <a:p>
            <a:pPr indent="-3302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600">
                <a:solidFill>
                  <a:srgbClr val="000000"/>
                </a:solidFill>
              </a:rPr>
              <a:t>The Privacy Policy was well organized</a:t>
            </a:r>
          </a:p>
          <a:p>
            <a:pPr indent="-3302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600">
                <a:solidFill>
                  <a:srgbClr val="000000"/>
                </a:solidFill>
              </a:rPr>
              <a:t>Explanations and definitions were easy to understand</a:t>
            </a:r>
          </a:p>
          <a:p>
            <a:pPr indent="-3302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600">
                <a:solidFill>
                  <a:srgbClr val="000000"/>
                </a:solidFill>
              </a:rPr>
              <a:t>They were able to find the privacy practice information important to them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5848750" y="1770100"/>
            <a:ext cx="3177900" cy="32316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00"/>
                </a:solidFill>
              </a:rPr>
              <a:t>Areas to Improve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Only </a:t>
            </a:r>
            <a:r>
              <a:rPr lang="en" sz="2400">
                <a:solidFill>
                  <a:srgbClr val="000000"/>
                </a:solidFill>
              </a:rPr>
              <a:t>50%</a:t>
            </a:r>
            <a:r>
              <a:rPr lang="en" sz="1600">
                <a:solidFill>
                  <a:srgbClr val="000000"/>
                </a:solidFill>
              </a:rPr>
              <a:t> of users immediately understood the purpose of the document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Only </a:t>
            </a:r>
            <a:r>
              <a:rPr lang="en" sz="2400">
                <a:solidFill>
                  <a:srgbClr val="000000"/>
                </a:solidFill>
              </a:rPr>
              <a:t>50%</a:t>
            </a:r>
            <a:r>
              <a:rPr lang="en" sz="1600">
                <a:solidFill>
                  <a:srgbClr val="000000"/>
                </a:solidFill>
              </a:rPr>
              <a:t> of users felt it was clear where to click for more information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